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9" r:id="rId2"/>
    <p:sldId id="316" r:id="rId3"/>
    <p:sldId id="414" r:id="rId4"/>
    <p:sldId id="370" r:id="rId5"/>
    <p:sldId id="371" r:id="rId6"/>
    <p:sldId id="443" r:id="rId7"/>
    <p:sldId id="446" r:id="rId8"/>
    <p:sldId id="438" r:id="rId9"/>
    <p:sldId id="447" r:id="rId10"/>
    <p:sldId id="453" r:id="rId11"/>
    <p:sldId id="456" r:id="rId12"/>
    <p:sldId id="457" r:id="rId13"/>
    <p:sldId id="436" r:id="rId14"/>
    <p:sldId id="458" r:id="rId15"/>
    <p:sldId id="402" r:id="rId16"/>
    <p:sldId id="412" r:id="rId17"/>
    <p:sldId id="450" r:id="rId18"/>
    <p:sldId id="413" r:id="rId19"/>
    <p:sldId id="346" r:id="rId20"/>
    <p:sldId id="421" r:id="rId21"/>
    <p:sldId id="417" r:id="rId22"/>
    <p:sldId id="440" r:id="rId23"/>
    <p:sldId id="401" r:id="rId24"/>
    <p:sldId id="445" r:id="rId25"/>
    <p:sldId id="448" r:id="rId26"/>
    <p:sldId id="392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AF"/>
    <a:srgbClr val="112FB0"/>
    <a:srgbClr val="A37A2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13615676208806E-2"/>
          <c:y val="4.8548024578465653E-2"/>
          <c:w val="0.63155027152923837"/>
          <c:h val="0.756993524935975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explosion val="2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3205114493838604E-2"/>
                  <c:y val="-2.2611447730878907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rgbClr val="112FAF"/>
                        </a:solidFill>
                      </a:rPr>
                      <a:t>20</a:t>
                    </a:r>
                    <a:r>
                      <a:rPr lang="en-US" sz="3200" b="1" dirty="0">
                        <a:solidFill>
                          <a:srgbClr val="112FAF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73318835929796E-2"/>
                  <c:y val="-1.8367795316189855E-2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80%</a:t>
                    </a:r>
                    <a:endParaRPr lang="en-US" sz="36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B35-3976-4569-893C-5E914BC9355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BBCA8-9ADC-40B6-AC8F-938C3ED56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9C33-43B9-45D9-BE79-A74C300A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71500" y="2717800"/>
            <a:ext cx="8001000" cy="3408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>
              <a:defRPr sz="2200">
                <a:solidFill>
                  <a:srgbClr val="3D3D3F"/>
                </a:solidFill>
                <a:latin typeface="Arial"/>
                <a:ea typeface="Arial"/>
              </a:defRPr>
            </a:lvl2pPr>
            <a:lvl3pPr>
              <a:defRPr sz="2200">
                <a:solidFill>
                  <a:srgbClr val="3D3D3F"/>
                </a:solidFill>
                <a:latin typeface="Arial"/>
                <a:ea typeface="Arial"/>
              </a:defRPr>
            </a:lvl3pPr>
            <a:lvl4pPr>
              <a:defRPr sz="2200">
                <a:solidFill>
                  <a:srgbClr val="3D3D3F"/>
                </a:solidFill>
                <a:latin typeface="Arial"/>
                <a:ea typeface="Arial"/>
              </a:defRPr>
            </a:lvl4pPr>
            <a:lvl5pPr>
              <a:defRPr sz="2200">
                <a:solidFill>
                  <a:srgbClr val="3D3D3F"/>
                </a:solidFill>
                <a:latin typeface="Arial"/>
                <a:ea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757B-1E1C-4F5F-A559-56373CCB31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8F7B-E4A7-4C12-8759-CE129B7E86CE}" type="datetime1">
              <a:rPr lang="en-US" smtClean="0"/>
              <a:t>3/17/2016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ciao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4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hyperlink" Target="http://www.easc.org.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3572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  <a:latin typeface="+mn-lt"/>
                <a:cs typeface="+mn-cs"/>
              </a:rPr>
              <a:t>Минпромторге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 РФ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12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2016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УЧАСТИЕ ПРЕДПРИНИМАТЕЛЬСКОГО СООБЩЕСТВА В СОЗДАНИИ СИСТЕМЫ ТЕХНИЧЕСКОГО РЕГУЛИРОВАНИЯ ЕАЭС</a:t>
            </a:r>
            <a:endParaRPr lang="ru-RU" sz="31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12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2400" b="1" dirty="0">
                <a:solidFill>
                  <a:srgbClr val="112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органов по сертификации и испытательных лабораторий (центров) </a:t>
            </a:r>
            <a:r>
              <a:rPr lang="ru-RU" sz="2400" b="1" dirty="0" smtClean="0">
                <a:solidFill>
                  <a:srgbClr val="112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 </a:t>
            </a:r>
            <a:r>
              <a:rPr lang="ru-RU" sz="2400" b="1" dirty="0">
                <a:solidFill>
                  <a:srgbClr val="112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08.09.2015</a:t>
            </a:r>
            <a:br>
              <a:rPr lang="ru-RU" sz="2400" b="1" dirty="0">
                <a:solidFill>
                  <a:srgbClr val="112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сфере железнодорожного транспорта: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76675"/>
              </p:ext>
            </p:extLst>
          </p:nvPr>
        </p:nvGraphicFramePr>
        <p:xfrm>
          <a:off x="611560" y="1772817"/>
          <a:ext cx="7992889" cy="2545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2303700"/>
                <a:gridCol w="2664853"/>
              </a:tblGrid>
              <a:tr h="1026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Испытательные лаборатории (центры)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Беларусь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Казахстан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33525" y="3381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81128"/>
            <a:ext cx="7992888" cy="1274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Германии, на уровне ЕС нотифицирован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орган по сертификации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64065"/>
              </p:ext>
            </p:extLst>
          </p:nvPr>
        </p:nvGraphicFramePr>
        <p:xfrm>
          <a:off x="229561" y="692696"/>
          <a:ext cx="8801703" cy="554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Документ" r:id="rId4" imgW="9509893" imgH="5991930" progId="Word.Document.12">
                  <p:embed/>
                </p:oleObj>
              </mc:Choice>
              <mc:Fallback>
                <p:oleObj name="Документ" r:id="rId4" imgW="9509893" imgH="59919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561" y="692696"/>
                        <a:ext cx="8801703" cy="554461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15816" y="124308"/>
            <a:ext cx="5411658" cy="712404"/>
            <a:chOff x="0" y="0"/>
            <a:chExt cx="6781800" cy="977900"/>
          </a:xfrm>
        </p:grpSpPr>
        <p:pic>
          <p:nvPicPr>
            <p:cNvPr id="5" name="Рисунок 4" descr="C:\Users\klyubanovain\AppData\Local\Microsoft\Windows\Temporary Internet Files\Content.Outlook\FA8B8619\rosakr_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30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\\stor\KTR\Общая папка\КЛЮБАНОВА\МОИ РИСУНКИ\Комитет РСПП (графика)\RSPP_bo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38100"/>
              <a:ext cx="3162300" cy="7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00" y="38100"/>
              <a:ext cx="1181100" cy="93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2494826" y="835043"/>
            <a:ext cx="58935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МЕЖДУНАРОДНАЯ КОНФЕРЕНЦИЯ</a:t>
            </a:r>
            <a:endParaRPr lang="ru-RU" dirty="0"/>
          </a:p>
          <a:p>
            <a:pPr algn="ctr"/>
            <a:r>
              <a:rPr lang="ru-RU" b="1" dirty="0"/>
              <a:t>«ОПЫТ ОРГАНОВ ПО ОЦЕНКЕ СООТВЕТСТВИЯ</a:t>
            </a:r>
            <a:endParaRPr lang="ru-RU" dirty="0"/>
          </a:p>
          <a:p>
            <a:pPr algn="ctr"/>
            <a:r>
              <a:rPr lang="ru-RU" b="1" dirty="0"/>
              <a:t>(НОТИФИЦИРОВАННЫХ ОРГАНОВ)  ЕС И  СЛОВЕНИИ</a:t>
            </a:r>
            <a:r>
              <a:rPr lang="ru-RU" b="1" dirty="0" smtClean="0"/>
              <a:t>»</a:t>
            </a:r>
          </a:p>
          <a:p>
            <a:pPr algn="ctr"/>
            <a:endParaRPr lang="ru-RU" sz="500" dirty="0"/>
          </a:p>
          <a:p>
            <a:pPr algn="ctr"/>
            <a:r>
              <a:rPr lang="ru-RU" sz="1900" b="1" dirty="0">
                <a:solidFill>
                  <a:srgbClr val="C00000"/>
                </a:solidFill>
              </a:rPr>
              <a:t>18-22 апреля 2016 г., Любляна</a:t>
            </a:r>
            <a:r>
              <a:rPr lang="en-US" sz="1900" b="1" dirty="0">
                <a:solidFill>
                  <a:srgbClr val="C00000"/>
                </a:solidFill>
              </a:rPr>
              <a:t> (</a:t>
            </a:r>
            <a:r>
              <a:rPr lang="ru-RU" sz="1900" b="1" dirty="0">
                <a:solidFill>
                  <a:srgbClr val="C00000"/>
                </a:solidFill>
              </a:rPr>
              <a:t>Словения</a:t>
            </a:r>
            <a:r>
              <a:rPr lang="en-US" sz="1900" b="1" dirty="0">
                <a:solidFill>
                  <a:srgbClr val="C00000"/>
                </a:solidFill>
              </a:rPr>
              <a:t>)</a:t>
            </a:r>
            <a:endParaRPr lang="ru-RU" sz="19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320424"/>
            <a:ext cx="8352928" cy="1261627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ПРОЦЕДУРА НОТИФИКАЦИИ ОРГАНОВ ОЦЕНКИ СООТВЕТСТВИЯ В ЕВРОПЕЙСКОМ СОЮЗЕ; </a:t>
            </a:r>
            <a:endParaRPr lang="ru-RU" sz="1300" dirty="0" smtClean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АККРЕДИТАЦИЯ </a:t>
            </a:r>
            <a:r>
              <a:rPr lang="ru-RU" sz="1300" dirty="0">
                <a:solidFill>
                  <a:schemeClr val="tx1"/>
                </a:solidFill>
              </a:rPr>
              <a:t>ОРГАНОВ ПО ОЦЕНКЕ СООТВЕТСТВИЯ В ЕС И </a:t>
            </a:r>
            <a:r>
              <a:rPr lang="ru-RU" sz="1300" dirty="0" smtClean="0">
                <a:solidFill>
                  <a:schemeClr val="tx1"/>
                </a:solidFill>
              </a:rPr>
              <a:t>СЛОВЕНИИ;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ОПЫТ </a:t>
            </a:r>
            <a:r>
              <a:rPr lang="ru-RU" sz="1300" dirty="0">
                <a:solidFill>
                  <a:schemeClr val="tx1"/>
                </a:solidFill>
              </a:rPr>
              <a:t>РАБОТЫ SIQ В КАЧЕСТВЕ НОТИФИЦИРОВАННОГО ОРГАНА ПО ДЕСЯТИ ДИРЕКТИВАМ НОВОГО </a:t>
            </a:r>
            <a:r>
              <a:rPr lang="ru-RU" sz="1300" dirty="0" smtClean="0">
                <a:solidFill>
                  <a:schemeClr val="tx1"/>
                </a:solidFill>
              </a:rPr>
              <a:t>ПОДХОДА;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chemeClr val="tx1"/>
                </a:solidFill>
              </a:rPr>
              <a:t>ОБМЕН  </a:t>
            </a:r>
            <a:r>
              <a:rPr lang="ru-RU" sz="1300" dirty="0">
                <a:solidFill>
                  <a:schemeClr val="tx1"/>
                </a:solidFill>
              </a:rPr>
              <a:t>ОПЫТОМ ПО ПРОЦЕДУРАМ НОТИФИКАЦИИ И СЕРТИФИКАЦИИ В СТРАНАХ ЕС и ЕАЭС.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933056"/>
            <a:ext cx="8352928" cy="183127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ДОПОЛНИТЕЛЬНО В РАМКАХ  ДЕЛОВОЙ ПРОГРАММЫ ПОСЕЩЕНИЕ: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5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</a:rPr>
              <a:t>СЛОВЕНСКОГО ИНСТИТУТА КАЧЕСТВА И МЕТРОЛОГИИ (</a:t>
            </a:r>
            <a:r>
              <a:rPr lang="en-US" sz="1200" b="1" dirty="0">
                <a:solidFill>
                  <a:schemeClr val="tx1"/>
                </a:solidFill>
              </a:rPr>
              <a:t>SIQ</a:t>
            </a:r>
            <a:r>
              <a:rPr lang="ru-RU" sz="1200" b="1" dirty="0">
                <a:solidFill>
                  <a:schemeClr val="tx1"/>
                </a:solidFill>
              </a:rPr>
              <a:t>) –</a:t>
            </a:r>
            <a:endParaRPr lang="ru-RU" sz="1200" dirty="0">
              <a:solidFill>
                <a:schemeClr val="tx1"/>
              </a:solidFill>
            </a:endParaRPr>
          </a:p>
          <a:p>
            <a:pPr marL="182563"/>
            <a:r>
              <a:rPr lang="ru-RU" sz="1200" dirty="0">
                <a:solidFill>
                  <a:schemeClr val="tx1"/>
                </a:solidFill>
              </a:rPr>
              <a:t>Нотифицированный орган, проводящий испытания продукции по 10 директивам ЕС, а также калибровку образцов продукции.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</a:rPr>
              <a:t>СЛОВЕНСКОГО НАЦИОНАЛЬНОГО ИНСТИТУТА СТРОИТЕЛЬСТВА И ГРАЖДАНСКОГО СТРОИТЕЛЬСТВА 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82563" lvl="0"/>
            <a:r>
              <a:rPr lang="ru-RU" sz="1200" b="1" dirty="0" smtClean="0">
                <a:solidFill>
                  <a:schemeClr val="tx1"/>
                </a:solidFill>
              </a:rPr>
              <a:t>(</a:t>
            </a:r>
            <a:r>
              <a:rPr lang="en-US" sz="1200" b="1" dirty="0">
                <a:solidFill>
                  <a:schemeClr val="tx1"/>
                </a:solidFill>
              </a:rPr>
              <a:t>ZAG</a:t>
            </a:r>
            <a:r>
              <a:rPr lang="ru-RU" sz="1200" b="1" dirty="0">
                <a:solidFill>
                  <a:schemeClr val="tx1"/>
                </a:solidFill>
              </a:rPr>
              <a:t> ЛЮБЛЯНА) – </a:t>
            </a:r>
          </a:p>
          <a:p>
            <a:pPr marL="182563" lvl="0"/>
            <a:r>
              <a:rPr lang="ru-RU" sz="1200" dirty="0" smtClean="0">
                <a:solidFill>
                  <a:schemeClr val="tx1"/>
                </a:solidFill>
              </a:rPr>
              <a:t>Нотифицированный </a:t>
            </a:r>
            <a:r>
              <a:rPr lang="ru-RU" sz="1200" dirty="0">
                <a:solidFill>
                  <a:schemeClr val="tx1"/>
                </a:solidFill>
              </a:rPr>
              <a:t>орган Словении по строительной продукции, может проводить испытания в области </a:t>
            </a:r>
            <a:r>
              <a:rPr lang="ru-RU" sz="1200" dirty="0" err="1" smtClean="0">
                <a:solidFill>
                  <a:schemeClr val="tx1"/>
                </a:solidFill>
              </a:rPr>
              <a:t>шумо</a:t>
            </a:r>
            <a:r>
              <a:rPr lang="ru-RU" sz="1200" dirty="0" smtClean="0">
                <a:solidFill>
                  <a:schemeClr val="tx1"/>
                </a:solidFill>
              </a:rPr>
              <a:t> - </a:t>
            </a:r>
            <a:r>
              <a:rPr lang="ru-RU" sz="1200" dirty="0">
                <a:solidFill>
                  <a:schemeClr val="tx1"/>
                </a:solidFill>
              </a:rPr>
              <a:t>и термоизоляционных свойств продукции, взрывоопасного оборудования и др. </a:t>
            </a:r>
          </a:p>
          <a:p>
            <a:r>
              <a:rPr lang="cs-CZ" sz="1200" dirty="0">
                <a:solidFill>
                  <a:schemeClr val="tx1"/>
                </a:solidFill>
              </a:rPr>
              <a:t> 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23029"/>
            <a:ext cx="9144000" cy="64633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ПО ВОПРОСАМ УЧАСТИЯ ОБРАЩАТЬСЯ:</a:t>
            </a:r>
            <a:endParaRPr lang="ru-RU" dirty="0"/>
          </a:p>
          <a:p>
            <a:pPr algn="ctr"/>
            <a:r>
              <a:rPr lang="ru-RU" b="1" dirty="0"/>
              <a:t>+7 (495) 663-04-50  </a:t>
            </a:r>
            <a:r>
              <a:rPr lang="ru-RU" b="1" dirty="0" smtClean="0"/>
              <a:t>|</a:t>
            </a:r>
            <a:r>
              <a:rPr lang="en-US" b="1" u="sng" dirty="0" smtClean="0">
                <a:solidFill>
                  <a:schemeClr val="bg1"/>
                </a:solidFill>
              </a:rPr>
              <a:t>RGTR</a:t>
            </a:r>
            <a:r>
              <a:rPr lang="ru-RU" b="1" u="sng" dirty="0">
                <a:solidFill>
                  <a:schemeClr val="bg1"/>
                </a:solidFill>
              </a:rPr>
              <a:t>@</a:t>
            </a:r>
            <a:r>
              <a:rPr lang="en-US" b="1" u="sng" dirty="0">
                <a:solidFill>
                  <a:schemeClr val="bg1"/>
                </a:solidFill>
              </a:rPr>
              <a:t>RSPP</a:t>
            </a:r>
            <a:r>
              <a:rPr lang="ru-RU" b="1" u="sng" dirty="0">
                <a:solidFill>
                  <a:schemeClr val="bg1"/>
                </a:solidFill>
              </a:rPr>
              <a:t>.</a:t>
            </a:r>
            <a:r>
              <a:rPr lang="en-US" b="1" u="sng" dirty="0">
                <a:solidFill>
                  <a:schemeClr val="bg1"/>
                </a:solidFill>
              </a:rPr>
              <a:t>RU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| </a:t>
            </a:r>
            <a:r>
              <a:rPr lang="en-US" b="1" dirty="0"/>
              <a:t>www</a:t>
            </a:r>
            <a:r>
              <a:rPr lang="ru-RU" b="1" dirty="0"/>
              <a:t>.</a:t>
            </a:r>
            <a:r>
              <a:rPr lang="en-US" b="1" dirty="0"/>
              <a:t>RGTR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endParaRPr lang="ru-RU" dirty="0"/>
          </a:p>
        </p:txBody>
      </p:sp>
      <p:pic>
        <p:nvPicPr>
          <p:cNvPr id="1028" name="Picture 4" descr="http://rio.ua/files/images/items/1066/1066081bd36811f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9" y="124308"/>
            <a:ext cx="2420675" cy="19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12FAF"/>
                </a:solidFill>
              </a:rPr>
              <a:t>Стандартизация – обоюдоострое оружие</a:t>
            </a:r>
            <a:endParaRPr lang="ru-RU" sz="3600" b="1" dirty="0">
              <a:solidFill>
                <a:srgbClr val="112FAF"/>
              </a:solidFill>
            </a:endParaRPr>
          </a:p>
        </p:txBody>
      </p:sp>
      <p:pic>
        <p:nvPicPr>
          <p:cNvPr id="1026" name="Picture 2" descr="http://s7.hostingkartinok.com/uploads/images/2015/02/13dfe50fcc7c60e182974c26739f7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6" y="1988840"/>
            <a:ext cx="83399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564904"/>
            <a:ext cx="4464496" cy="63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ПРОДВИЖЕНИЕ ИННОВАЦИОННОЙ ПРОДУКЦИИ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362" y="3717032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ЗАЩИТА РЫНКА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7584" y="67733"/>
            <a:ext cx="8316416" cy="8657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ВЫЯВЛЕНИЕ  ФАЛЬСИФИЦИРОВАННОЙ  МОЛОЧНОЙ ПРОДУКЦИИ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28700"/>
            <a:ext cx="5622909" cy="2592917"/>
          </a:xfrm>
          <a:prstGeom prst="rect">
            <a:avLst/>
          </a:prstGeom>
          <a:solidFill>
            <a:schemeClr val="tx2"/>
          </a:solid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just">
              <a:lnSpc>
                <a:spcPct val="150000"/>
              </a:lnSpc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В 2015 году Роспотребнадзором выявлены 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образцы молочной продукции</a:t>
            </a: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соответствующей требованиям по показателям идентификации, из которых 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пятый образец </a:t>
            </a: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  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объектах социальной сферы - детских образовательных, оздоровительных и лечебно-профилактических учреждениях.</a:t>
            </a: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9499" y="67734"/>
            <a:ext cx="499533" cy="5799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3707904" y="3716867"/>
            <a:ext cx="5436096" cy="2948517"/>
          </a:xfrm>
          <a:prstGeom prst="rect">
            <a:avLst/>
          </a:prstGeom>
          <a:solidFill>
            <a:schemeClr val="tx2"/>
          </a:solid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just">
              <a:lnSpc>
                <a:spcPct val="150000"/>
              </a:lnSpc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из трех </a:t>
            </a: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образцов молочной продукции, не соответствующей требованиям гигиенических нормативов по жирно-кислотному составу - 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сливочное масло </a:t>
            </a: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седьмой образец – сыры (15%).</a:t>
            </a:r>
          </a:p>
          <a:p>
            <a:pPr algn="just">
              <a:defRPr/>
            </a:pPr>
            <a:r>
              <a:rPr lang="ru-RU" sz="1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Причиной поступления на рынок фальсифицированной молочной продукции является замена молочных жиров растительными жирами</a:t>
            </a:r>
            <a:r>
              <a:rPr lang="ru-RU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5" name="Picture 16" descr="http://i.imgur.com/Ut5cY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910" y="1028104"/>
            <a:ext cx="3543300" cy="25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zdoroviegizn.ru/wp-content/uploads/2014/10/Bezmolochnaja_-dieta.gi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-26517" y="3702959"/>
            <a:ext cx="3840425" cy="297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72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rt-shop.ua/photo/product/zont-porsche-umbrella--xl--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50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gerb.kuda.ua/wp-content/uploads/2015/02/kuda.ua_.gerb_.russia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8" y="188640"/>
            <a:ext cx="1085850" cy="8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9026" y="188640"/>
            <a:ext cx="6029979" cy="8550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Государственный контроль и надзор</a:t>
            </a:r>
            <a:endParaRPr lang="ru-RU" sz="2800" dirty="0"/>
          </a:p>
        </p:txBody>
      </p:sp>
      <p:pic>
        <p:nvPicPr>
          <p:cNvPr id="6" name="Picture 12" descr="http://cs5.a5.ru/media/73/f4/44/1280_73f44495180674ae2ddc5de29ee27f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4369"/>
            <a:ext cx="1136844" cy="85263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060848"/>
            <a:ext cx="4248472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НЕ НАДО КОШМАРИТЬ БИЗНЕС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3.bp.blogspot.com/-t5n3EVblCl0/VRl5vfShPPI/AAAAAAAAA6A/U0IBIUWwvrE/s1600/bottl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00" y="3320452"/>
            <a:ext cx="787756" cy="18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733256"/>
            <a:ext cx="8193628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КРАСНОЯРСК, 24 ноября. /ТАСС/.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Еще </a:t>
            </a:r>
            <a:r>
              <a:rPr lang="ru-RU" b="1" dirty="0">
                <a:solidFill>
                  <a:schemeClr val="bg1"/>
                </a:solidFill>
              </a:rPr>
              <a:t>трое отравившихся суррогатным </a:t>
            </a:r>
            <a:r>
              <a:rPr lang="ru-RU" b="1" dirty="0" smtClean="0">
                <a:solidFill>
                  <a:schemeClr val="bg1"/>
                </a:solidFill>
              </a:rPr>
              <a:t>алкоголем  </a:t>
            </a:r>
            <a:r>
              <a:rPr lang="ru-RU" b="1" dirty="0">
                <a:solidFill>
                  <a:schemeClr val="bg1"/>
                </a:solidFill>
              </a:rPr>
              <a:t>госпитализированы в Красноярске. </a:t>
            </a:r>
            <a:r>
              <a:rPr lang="ru-RU" b="1" dirty="0" smtClean="0">
                <a:solidFill>
                  <a:schemeClr val="bg1"/>
                </a:solidFill>
              </a:rPr>
              <a:t>Число </a:t>
            </a:r>
            <a:r>
              <a:rPr lang="ru-RU" b="1" dirty="0">
                <a:solidFill>
                  <a:schemeClr val="bg1"/>
                </a:solidFill>
              </a:rPr>
              <a:t>пострадавших от контрафакта возросло до 35 человек.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97152"/>
            <a:ext cx="41044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Добросовестные производители и бизнес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797152"/>
            <a:ext cx="37444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ФАЛЬСИФИКАТОРЫ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29026" y="1057003"/>
            <a:ext cx="162654" cy="15079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52320" y="1041275"/>
            <a:ext cx="106685" cy="15236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59832" y="1041275"/>
            <a:ext cx="144016" cy="659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940152" y="1041275"/>
            <a:ext cx="148348" cy="659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6301/302433518.12d/0_138e67_1f16912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219874" cy="12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8784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112FAF"/>
                </a:solidFill>
              </a:rPr>
              <a:t>Новая система надзора должна защищать интересы потребителей и добросовестного бизнеса</a:t>
            </a:r>
            <a:endParaRPr lang="ru-RU" sz="3500" dirty="0">
              <a:solidFill>
                <a:srgbClr val="112FA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633446"/>
            <a:ext cx="2664296" cy="11474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7391" y="4365104"/>
            <a:ext cx="3091073" cy="122413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68144" y="1932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Потребители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45091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Добросовестный бизнес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332036">
            <a:off x="2811369" y="3542789"/>
            <a:ext cx="3062302" cy="550017"/>
          </a:xfrm>
          <a:prstGeom prst="leftRightArrow">
            <a:avLst/>
          </a:prstGeom>
          <a:solidFill>
            <a:srgbClr val="7979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1628800"/>
            <a:ext cx="266429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18758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Государство</a:t>
            </a:r>
            <a:endParaRPr lang="ru-RU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8147" y="4365104"/>
            <a:ext cx="3096343" cy="12434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4131" y="4653292"/>
            <a:ext cx="342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Фальсификаторы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5516" y="3501008"/>
            <a:ext cx="3708412" cy="3024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179507" y="1932580"/>
            <a:ext cx="2472613" cy="550017"/>
          </a:xfrm>
          <a:prstGeom prst="leftRightArrow">
            <a:avLst/>
          </a:prstGeom>
          <a:solidFill>
            <a:srgbClr val="7979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5400000">
            <a:off x="6327857" y="3298434"/>
            <a:ext cx="1439307" cy="550017"/>
          </a:xfrm>
          <a:prstGeom prst="leftRightArrow">
            <a:avLst/>
          </a:prstGeom>
          <a:solidFill>
            <a:srgbClr val="7979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45638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326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12FAF"/>
                </a:solidFill>
              </a:rPr>
              <a:t>ПРОВЕДЕНИЕ ВНЕЗАПНЫХ ПРОВЕРОК</a:t>
            </a:r>
            <a:endParaRPr lang="ru-RU" sz="2000" b="1" dirty="0">
              <a:solidFill>
                <a:srgbClr val="112FA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2970"/>
              </p:ext>
            </p:extLst>
          </p:nvPr>
        </p:nvGraphicFramePr>
        <p:xfrm>
          <a:off x="107504" y="980729"/>
          <a:ext cx="8688414" cy="523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226"/>
                <a:gridCol w="4615188"/>
              </a:tblGrid>
              <a:tr h="4518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В ЕС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FF"/>
                          </a:solidFill>
                        </a:rPr>
                        <a:t>В России (ФЗ № 294)</a:t>
                      </a:r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«Предложенное нами законодательство, предусматривает проведение обязательных и необъявленных заранее инспекций. Это усилит наши инструменты борьбы с мошенничеством».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Тонио</a:t>
                      </a:r>
                      <a:r>
                        <a:rPr lang="ru-RU" dirty="0" smtClean="0"/>
                        <a:t> Борг, еврокомиссар по здравоохранению и защите прав потребителей.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 </a:t>
                      </a:r>
                      <a:r>
                        <a:rPr lang="en-US" u="sng" dirty="0" smtClean="0">
                          <a:solidFill>
                            <a:srgbClr val="112FAF"/>
                          </a:solidFill>
                        </a:rPr>
                        <a:t>http://ru.euronews.com/2013/05/06/eu-unwraps-new-food-labelling-rules/</a:t>
                      </a:r>
                      <a:endParaRPr lang="ru-RU" dirty="0" smtClean="0">
                        <a:solidFill>
                          <a:srgbClr val="112FA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проведении внеплановой проверки, согласно: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Гл. 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10,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16. О проведении внеплановой выездной проверки, за исключением внеплановой выездной проверки, основания проведения которой указаны в пункте 2 части 2 настоящей статьи, юридическое лицо, индивидуальный предприниматель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уведомляются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органом государственного контроля (надзора), органом муниципального контроля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чем за двадцать четыре часа до начала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проведения любым доступным способом.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Гл. 2,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10, П. 17.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в результате деятельности юридического лица, индивидуального предпринимателя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причинен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или причиняется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 жизни, здоровью граждан, вред животным, растениям, окружающей среде, объектам культурного наследия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(памятникам истории и культуры) народов Российской Федерации, безопасности государства, а также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возникли или могут возникнуть чрезвычайные ситуации природного и техногенного характера</a:t>
                      </a:r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предварительное уведомление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юридических лиц, индивидуальных предпринимателей о начале проведения внеплановой выездной проверки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требуется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85359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необходимо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понятны и прозрачны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введение внезапных проверок на рынке.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211287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solidFill>
                  <a:srgbClr val="112FAF"/>
                </a:solidFill>
              </a:rPr>
              <a:t>Предложения по новому законодательству </a:t>
            </a:r>
            <a:endParaRPr lang="ru-RU" sz="2200" b="1" cap="all" dirty="0" smtClean="0">
              <a:solidFill>
                <a:srgbClr val="112FAF"/>
              </a:solidFill>
            </a:endParaRPr>
          </a:p>
          <a:p>
            <a:pPr algn="ctr"/>
            <a:r>
              <a:rPr lang="ru-RU" sz="2200" b="1" cap="all" dirty="0" smtClean="0">
                <a:solidFill>
                  <a:srgbClr val="112FAF"/>
                </a:solidFill>
              </a:rPr>
              <a:t>по </a:t>
            </a:r>
            <a:r>
              <a:rPr lang="ru-RU" sz="2200" b="1" cap="all" dirty="0">
                <a:solidFill>
                  <a:srgbClr val="112FAF"/>
                </a:solidFill>
              </a:rPr>
              <a:t>надзору за рынком</a:t>
            </a:r>
          </a:p>
        </p:txBody>
      </p:sp>
    </p:spTree>
    <p:extLst>
      <p:ext uri="{BB962C8B-B14F-4D97-AF65-F5344CB8AC3E}">
        <p14:creationId xmlns:p14="http://schemas.microsoft.com/office/powerpoint/2010/main" val="582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9C33-43B9-45D9-BE79-A74C300A27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51138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                             УКАЗ  </a:t>
            </a:r>
            <a:r>
              <a:rPr lang="ru-RU" sz="2000" b="1" dirty="0">
                <a:solidFill>
                  <a:srgbClr val="000099"/>
                </a:solidFill>
              </a:rPr>
              <a:t>ПРЕЗИДЕНТА  РОССИЙСКОЙ  ФЕДЕРАЦИИ</a:t>
            </a:r>
            <a:endParaRPr lang="ru-RU" sz="2000" dirty="0">
              <a:solidFill>
                <a:srgbClr val="000099"/>
              </a:solidFill>
            </a:endParaRP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23 января 2015 года				                                    № 31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/>
              <a:t>О </a:t>
            </a:r>
            <a:r>
              <a:rPr lang="ru-RU" sz="2000" b="1" dirty="0"/>
              <a:t>ДОПОЛНИТЕЛЬНЫХ МЕРАХ</a:t>
            </a:r>
            <a:endParaRPr lang="ru-RU" sz="2000" dirty="0"/>
          </a:p>
          <a:p>
            <a:pPr algn="ctr"/>
            <a:r>
              <a:rPr lang="ru-RU" sz="2000" b="1" dirty="0"/>
              <a:t>ПО ПРОТИВОДЕЙСТВИЮ НЕЗАКОННОМУ ОБОРОТУ</a:t>
            </a:r>
            <a:endParaRPr lang="ru-RU" sz="2000" dirty="0"/>
          </a:p>
          <a:p>
            <a:pPr algn="ctr"/>
            <a:r>
              <a:rPr lang="ru-RU" sz="2000" b="1" dirty="0"/>
              <a:t>ПРОМЫШЛЕННОЙ ПРОДУКЦИИ</a:t>
            </a:r>
            <a:endParaRPr lang="ru-RU" sz="2000" dirty="0"/>
          </a:p>
          <a:p>
            <a:r>
              <a:rPr lang="ru-RU" sz="1600" dirty="0"/>
              <a:t> </a:t>
            </a:r>
          </a:p>
          <a:p>
            <a:r>
              <a:rPr lang="ru-RU" dirty="0"/>
              <a:t>В целях совершенствования государственного управления в сфере противодействия незаконному ввозу, производству и обороту промышленной продукции, в том числе контрафактной, постановляю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b="1" dirty="0" smtClean="0"/>
              <a:t>Образовать </a:t>
            </a:r>
            <a:r>
              <a:rPr lang="ru-RU" b="1" u="sng" dirty="0"/>
              <a:t>Государственную комиссию по противодействию незаконному обороту промышленной продукции </a:t>
            </a:r>
            <a:r>
              <a:rPr lang="ru-RU" b="1" dirty="0"/>
              <a:t>для координации деятельности федеральных органов исполнительной власти, органов исполнительной власти субъектов Российской Федерации и органов местного самоуправления по противодействию незаконному ввозу, производству и обороту промышленной продукции, в том числе контрафактной, а также для мониторинга и оценки ситуации в этой сфере на территории Российской Федерации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2</a:t>
            </a:r>
            <a:r>
              <a:rPr lang="ru-RU" b="1" dirty="0"/>
              <a:t>. Установить, что </a:t>
            </a:r>
            <a:r>
              <a:rPr lang="ru-RU" b="1" u="sng" dirty="0"/>
              <a:t>председателем</a:t>
            </a:r>
            <a:r>
              <a:rPr lang="ru-RU" b="1" dirty="0"/>
              <a:t> Государственной комиссии по </a:t>
            </a:r>
            <a:r>
              <a:rPr lang="ru-RU" b="1" dirty="0" smtClean="0"/>
              <a:t>   противодействию </a:t>
            </a:r>
            <a:r>
              <a:rPr lang="ru-RU" b="1" dirty="0"/>
              <a:t>незаконному обороту промышленной продукции по должности </a:t>
            </a:r>
            <a:r>
              <a:rPr lang="ru-RU" b="1" u="sng" dirty="0"/>
              <a:t>является Министр промышленности и торговли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85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3C14AC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Вице-президент 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Руководитель 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ОАО 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cs typeface="Arial" charset="0"/>
              </a:rPr>
              <a:t>Комитет создан в </a:t>
            </a:r>
            <a:r>
              <a:rPr lang="ru-RU" sz="1600" b="1" dirty="0" smtClean="0">
                <a:cs typeface="Arial" charset="0"/>
              </a:rPr>
              <a:t>2004 году.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928" y="1166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Решение Государственной Комиссии от 9 декабря 2015 </a:t>
            </a:r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.</a:t>
            </a:r>
            <a:endParaRPr lang="ru-RU" sz="2400" b="1" cap="all" dirty="0">
              <a:solidFill>
                <a:srgbClr val="112FA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50642"/>
            <a:ext cx="892899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З</a:t>
            </a:r>
            <a:r>
              <a:rPr lang="ru-RU" sz="2200" dirty="0" smtClean="0"/>
              <a:t>а </a:t>
            </a:r>
            <a:r>
              <a:rPr lang="ru-RU" sz="2200" dirty="0"/>
              <a:t>нарушения в области безопасности </a:t>
            </a:r>
            <a:r>
              <a:rPr lang="ru-RU" sz="2200" dirty="0" smtClean="0"/>
              <a:t>топлива </a:t>
            </a:r>
            <a:r>
              <a:rPr lang="ru-RU" sz="2200" b="1" dirty="0" smtClean="0"/>
              <a:t>штрафные </a:t>
            </a:r>
            <a:r>
              <a:rPr lang="ru-RU" sz="2200" b="1" dirty="0"/>
              <a:t>санкции </a:t>
            </a:r>
            <a:r>
              <a:rPr lang="ru-RU" sz="2200" dirty="0"/>
              <a:t>для правонарушителей </a:t>
            </a:r>
            <a:r>
              <a:rPr lang="ru-RU" sz="2200" b="1" dirty="0"/>
              <a:t>будут</a:t>
            </a:r>
            <a:r>
              <a:rPr lang="ru-RU" sz="2200" dirty="0"/>
              <a:t> </a:t>
            </a:r>
            <a:r>
              <a:rPr lang="ru-RU" sz="2200" b="1" dirty="0"/>
              <a:t>кратны сумме полученного дохода</a:t>
            </a:r>
            <a:r>
              <a:rPr lang="ru-RU" sz="2200" dirty="0"/>
              <a:t>. При этом размер штрафа составит не менее 300 тыс. рублей. При повторном нарушении деятельность недобросовестных </a:t>
            </a:r>
            <a:r>
              <a:rPr lang="ru-RU" sz="2200" dirty="0" err="1"/>
              <a:t>реализаторов</a:t>
            </a:r>
            <a:r>
              <a:rPr lang="ru-RU" sz="2200" dirty="0"/>
              <a:t> нефтепродуктов  будет приостановлена на срок до 90 </a:t>
            </a:r>
            <a:r>
              <a:rPr lang="ru-RU" sz="2200" dirty="0" smtClean="0"/>
              <a:t>суток</a:t>
            </a:r>
            <a:r>
              <a:rPr lang="ru-RU" sz="2200" dirty="0"/>
              <a:t>;</a:t>
            </a:r>
            <a:endParaRPr lang="ru-RU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Участники </a:t>
            </a:r>
            <a:r>
              <a:rPr lang="ru-RU" sz="2200" dirty="0"/>
              <a:t>заседания государственной комиссии одобрили проект стратегии по противодействию незаконному обороту промышленной продукции до 2020 года и </a:t>
            </a:r>
            <a:r>
              <a:rPr lang="ru-RU" sz="2200" dirty="0" smtClean="0"/>
              <a:t>проект </a:t>
            </a:r>
            <a:r>
              <a:rPr lang="ru-RU" sz="2200" b="1" dirty="0" smtClean="0"/>
              <a:t>межправительственного Соглашения </a:t>
            </a:r>
            <a:r>
              <a:rPr lang="ru-RU" sz="2200" b="1" dirty="0"/>
              <a:t>о противодействии незаконному обороту промышленной продукции </a:t>
            </a:r>
            <a:r>
              <a:rPr lang="ru-RU" sz="2200" dirty="0"/>
              <a:t>в рамках Евразийского экономического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114216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112FAF"/>
                </a:solidFill>
              </a:rPr>
              <a:t>ВЫВОДЫ:</a:t>
            </a:r>
            <a:endParaRPr lang="ru-RU" sz="2800" b="1" dirty="0">
              <a:solidFill>
                <a:srgbClr val="112FA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Невозможно обеспечить безопасность товаров и продуктов питания без жесткого государственного контроля и надзора за рынком.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2. Контрафактная и фальсифицированная   продукция убивает не только нас и наших детей.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Она убивает добросовестный бизнес, а в конечном итоге – экономику страны!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35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27384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2FB0"/>
                </a:solidFill>
              </a:rPr>
              <a:t> </a:t>
            </a:r>
            <a:r>
              <a:rPr lang="ru-RU" b="1" dirty="0" smtClean="0">
                <a:solidFill>
                  <a:srgbClr val="112FAF"/>
                </a:solidFill>
              </a:rPr>
              <a:t>П</a:t>
            </a:r>
            <a:r>
              <a:rPr lang="ru-RU" sz="2400" b="1" dirty="0" smtClean="0">
                <a:solidFill>
                  <a:srgbClr val="112FB0"/>
                </a:solidFill>
              </a:rPr>
              <a:t>отребность </a:t>
            </a:r>
            <a:r>
              <a:rPr lang="ru-RU" sz="2400" b="1" dirty="0">
                <a:solidFill>
                  <a:srgbClr val="112FB0"/>
                </a:solidFill>
              </a:rPr>
              <a:t>в обучении по вопросам технического регулирования</a:t>
            </a:r>
          </a:p>
          <a:p>
            <a:pPr algn="ctr"/>
            <a:r>
              <a:rPr lang="ru-RU" dirty="0">
                <a:solidFill>
                  <a:srgbClr val="112FB0"/>
                </a:solidFill>
              </a:rPr>
              <a:t>(всего в Комитет РСПП по техническому регулированию поступило 100 анкет)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86282"/>
              </p:ext>
            </p:extLst>
          </p:nvPr>
        </p:nvGraphicFramePr>
        <p:xfrm>
          <a:off x="323528" y="1153393"/>
          <a:ext cx="8568952" cy="537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7112"/>
                <a:gridCol w="1261840"/>
              </a:tblGrid>
              <a:tr h="4249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cap="all" baseline="0" dirty="0">
                          <a:solidFill>
                            <a:schemeClr val="bg1"/>
                          </a:solidFill>
                          <a:effectLst/>
                        </a:rPr>
                        <a:t>Актуальные темы для обучения:</a:t>
                      </a:r>
                      <a:endParaRPr lang="ru-RU" sz="1500" b="1" cap="all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545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Порядок  внедрения и применения технических регламентов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Информационная  поддержка по вопросам технического регулирования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82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Нормативно-правовые акты и законодательные документы по техническому регулированию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 marL="4763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Информирование о действующих технических регламентах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Характерные ошибки (примеры), примеры документов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Опыт внедрения, проблемы внедрения и пути их решения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Степень ответственности владельца объектов ТР, переданных в аренду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7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cap="all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Действующие технические регламенты актуальные для обсуждения: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 безопасности машин и оборудования  (ТР ТС 010/2011)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 безопасности средств индивидуальной защиты (ТР ТС 019/2011)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Электромагнитная совместимость технических средств (ТР ТС 020/2011)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О безопасности оборудования, работающего под избыточным давлением (ТР ТС 032/2013)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О безопасности зданий и сооружений (Федеральный закон РФ от 30.12.2009 г. № 384-ФЗ)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О требованиях пожарной безопасности (Федеральный закон РФ от 22 июля 2008 г. N 123-ФЗ)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9580069"/>
              </p:ext>
            </p:extLst>
          </p:nvPr>
        </p:nvGraphicFramePr>
        <p:xfrm>
          <a:off x="107504" y="908720"/>
          <a:ext cx="67322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32040" y="242088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Многие предприятия не выполняют требования регламентов просто по незнанию.</a:t>
            </a:r>
          </a:p>
          <a:p>
            <a:endParaRPr lang="ru-RU" sz="2400" b="1" dirty="0"/>
          </a:p>
          <a:p>
            <a:r>
              <a:rPr lang="ru-RU" sz="2400" b="1" dirty="0" smtClean="0"/>
              <a:t>Только </a:t>
            </a:r>
            <a:r>
              <a:rPr lang="ru-RU" sz="2400" b="1" u="sng" dirty="0" smtClean="0">
                <a:solidFill>
                  <a:srgbClr val="112FAF"/>
                </a:solidFill>
              </a:rPr>
              <a:t>20% предприятий </a:t>
            </a:r>
            <a:r>
              <a:rPr lang="ru-RU" sz="2400" b="1" dirty="0" smtClean="0"/>
              <a:t>знают о технических регламентах ЕАЭС.</a:t>
            </a:r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8663" y="1166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ИНФОРМИРОВАННОСТЬ  ПРОМЫШЛЕННОСТИ </a:t>
            </a:r>
          </a:p>
          <a:p>
            <a:pPr algn="ctr"/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О  ПРИМЕНЕНИИ  ТЕХНИЧЕСКИХ РЕГЛАМЕНТОВ</a:t>
            </a:r>
          </a:p>
        </p:txBody>
      </p:sp>
    </p:spTree>
    <p:extLst>
      <p:ext uri="{BB962C8B-B14F-4D97-AF65-F5344CB8AC3E}">
        <p14:creationId xmlns:p14="http://schemas.microsoft.com/office/powerpoint/2010/main" val="41921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12FAF"/>
                </a:solidFill>
              </a:rPr>
              <a:t>17 марта 2015 года подписан Меморандум о сотрудничестве между ЕЭК, </a:t>
            </a:r>
            <a:r>
              <a:rPr lang="ru-RU" sz="2400" b="1" dirty="0" err="1" smtClean="0">
                <a:solidFill>
                  <a:srgbClr val="112FAF"/>
                </a:solidFill>
              </a:rPr>
              <a:t>Роспотребнадзором</a:t>
            </a:r>
            <a:r>
              <a:rPr lang="ru-RU" sz="2400" b="1" dirty="0" smtClean="0">
                <a:solidFill>
                  <a:srgbClr val="112FAF"/>
                </a:solidFill>
              </a:rPr>
              <a:t> и РСПП</a:t>
            </a:r>
            <a:br>
              <a:rPr lang="ru-RU" sz="2400" b="1" dirty="0" smtClean="0">
                <a:solidFill>
                  <a:srgbClr val="112FAF"/>
                </a:solidFill>
              </a:rPr>
            </a:br>
            <a:r>
              <a:rPr lang="ru-RU" sz="2400" b="1" dirty="0" smtClean="0">
                <a:solidFill>
                  <a:srgbClr val="112FAF"/>
                </a:solidFill>
              </a:rPr>
              <a:t>по подготовке кадров</a:t>
            </a:r>
            <a:endParaRPr lang="ru-RU" sz="2400" b="1" dirty="0">
              <a:solidFill>
                <a:srgbClr val="112FAF"/>
              </a:solidFill>
            </a:endParaRPr>
          </a:p>
        </p:txBody>
      </p:sp>
      <p:pic>
        <p:nvPicPr>
          <p:cNvPr id="1026" name="Picture 2" descr="http://www.rgtr.ru/files/EVENT/2015/nrb_2015/_RSPP4508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916832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DCD9-06B8-45C8-83A5-B79C0B8447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Рисунок 1" descr="F:\ЛОГО\RS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02" y="188640"/>
            <a:ext cx="2000264" cy="18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47256" y="404664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rgbClr val="112FAF"/>
                </a:solidFill>
                <a:latin typeface="+mj-lt"/>
                <a:ea typeface="+mj-ea"/>
                <a:cs typeface="+mj-cs"/>
              </a:rPr>
              <a:t>ОБРАЗОВАТЕЛЬНЫЙ </a:t>
            </a:r>
            <a:r>
              <a:rPr lang="ru-RU" sz="4000" b="1" dirty="0">
                <a:ln w="50800"/>
                <a:solidFill>
                  <a:srgbClr val="112FAF"/>
                </a:solidFill>
                <a:latin typeface="+mj-lt"/>
                <a:ea typeface="+mj-ea"/>
                <a:cs typeface="+mj-cs"/>
              </a:rPr>
              <a:t>ПРОЕКТ </a:t>
            </a:r>
            <a:endParaRPr lang="ru-RU" sz="4000" b="1" dirty="0" smtClean="0">
              <a:ln w="50800"/>
              <a:solidFill>
                <a:srgbClr val="112FA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4000" b="1" dirty="0" smtClean="0">
                <a:ln w="50800"/>
                <a:solidFill>
                  <a:srgbClr val="112FAF"/>
                </a:solidFill>
                <a:latin typeface="+mj-lt"/>
                <a:ea typeface="+mj-ea"/>
                <a:cs typeface="+mj-cs"/>
              </a:rPr>
              <a:t>КОМИТЕТА </a:t>
            </a:r>
            <a:r>
              <a:rPr lang="ru-RU" sz="4000" b="1" dirty="0">
                <a:ln w="50800"/>
                <a:solidFill>
                  <a:srgbClr val="112FAF"/>
                </a:solidFill>
                <a:latin typeface="+mj-lt"/>
                <a:ea typeface="+mj-ea"/>
                <a:cs typeface="+mj-cs"/>
              </a:rPr>
              <a:t>РСПП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339583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sz="2400" b="1" u="sng" dirty="0" smtClean="0"/>
              <a:t>Основные задачи </a:t>
            </a:r>
            <a:r>
              <a:rPr lang="ru-RU" sz="2400" b="1" u="sng" dirty="0"/>
              <a:t>проекта: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ru-RU" sz="2200" dirty="0"/>
              <a:t>довести требования ТР </a:t>
            </a:r>
            <a:r>
              <a:rPr lang="ru-RU" sz="2200" dirty="0" smtClean="0"/>
              <a:t>ЕАЭС </a:t>
            </a:r>
            <a:r>
              <a:rPr lang="ru-RU" sz="2200" dirty="0"/>
              <a:t>до представителей промышленности </a:t>
            </a:r>
            <a:r>
              <a:rPr lang="ru-RU" sz="2200" dirty="0" smtClean="0"/>
              <a:t>               и </a:t>
            </a:r>
            <a:r>
              <a:rPr lang="ru-RU" sz="2200" dirty="0"/>
              <a:t>бизнеса;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/>
              <a:t>подготовка профессиональных кадров для </a:t>
            </a:r>
            <a:r>
              <a:rPr lang="ru-RU" sz="2200" dirty="0" smtClean="0"/>
              <a:t>предприятий;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/>
              <a:t>обучение проходит при участии представителей контролирующих </a:t>
            </a:r>
            <a:r>
              <a:rPr lang="ru-RU" sz="2200" dirty="0" smtClean="0"/>
              <a:t>органов.</a:t>
            </a:r>
            <a:endParaRPr lang="ru-RU" sz="2200" dirty="0"/>
          </a:p>
          <a:p>
            <a:endParaRPr lang="ru-RU" sz="2200" dirty="0" smtClean="0"/>
          </a:p>
          <a:p>
            <a:pPr algn="just"/>
            <a:r>
              <a:rPr lang="ru-RU" sz="2200" i="1" dirty="0" smtClean="0"/>
              <a:t>	В </a:t>
            </a:r>
            <a:r>
              <a:rPr lang="ru-RU" sz="2200" i="1" dirty="0"/>
              <a:t>2015 году проведено </a:t>
            </a:r>
            <a:r>
              <a:rPr lang="ru-RU" sz="2200" b="1" i="1" dirty="0"/>
              <a:t>12 </a:t>
            </a:r>
            <a:r>
              <a:rPr lang="ru-RU" sz="2200" i="1" dirty="0"/>
              <a:t>семинаров в Москве, Уфе, Мурманске, Нижнем Новгороде и Астане. </a:t>
            </a:r>
            <a:r>
              <a:rPr lang="ru-RU" sz="2200" i="1" dirty="0" smtClean="0"/>
              <a:t> </a:t>
            </a:r>
          </a:p>
          <a:p>
            <a:pPr algn="just"/>
            <a:r>
              <a:rPr lang="ru-RU" sz="2200" i="1" dirty="0" smtClean="0"/>
              <a:t>	Обучение </a:t>
            </a:r>
            <a:r>
              <a:rPr lang="ru-RU" sz="2200" i="1" dirty="0"/>
              <a:t>прошли </a:t>
            </a:r>
            <a:r>
              <a:rPr lang="ru-RU" sz="2200" b="1" i="1" dirty="0"/>
              <a:t>216</a:t>
            </a:r>
            <a:r>
              <a:rPr lang="ru-RU" sz="2200" i="1" dirty="0"/>
              <a:t> </a:t>
            </a:r>
            <a:r>
              <a:rPr lang="ru-RU" sz="2200" i="1" dirty="0" smtClean="0"/>
              <a:t>специалистов </a:t>
            </a:r>
            <a:r>
              <a:rPr lang="ru-RU" sz="2200" i="1" dirty="0"/>
              <a:t>из России и стран СНГ. </a:t>
            </a:r>
            <a:endParaRPr lang="ru-RU" sz="2200" i="1" dirty="0" smtClean="0"/>
          </a:p>
          <a:p>
            <a:pPr algn="just"/>
            <a:r>
              <a:rPr lang="ru-RU" sz="2200" b="1" i="1" dirty="0" smtClean="0"/>
              <a:t>	Реестр </a:t>
            </a:r>
            <a:r>
              <a:rPr lang="ru-RU" sz="2200" b="1" i="1" dirty="0"/>
              <a:t>специалистов</a:t>
            </a:r>
            <a:r>
              <a:rPr lang="ru-RU" sz="2200" i="1" dirty="0"/>
              <a:t>, прошедших обучение, </a:t>
            </a:r>
            <a:r>
              <a:rPr lang="ru-RU" sz="2200" i="1" dirty="0" smtClean="0"/>
              <a:t>размещен </a:t>
            </a:r>
            <a:r>
              <a:rPr lang="ru-RU" sz="2200" b="1" i="1" dirty="0"/>
              <a:t>на сайте Комитета </a:t>
            </a:r>
            <a:r>
              <a:rPr lang="ru-RU" sz="2200" b="1" i="1" dirty="0" smtClean="0"/>
              <a:t>РСПП.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32852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10662" r="12198" b="3988"/>
          <a:stretch/>
        </p:blipFill>
        <p:spPr bwMode="auto">
          <a:xfrm>
            <a:off x="1295636" y="692696"/>
            <a:ext cx="6732748" cy="602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-273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12FB0"/>
                </a:solidFill>
              </a:rPr>
              <a:t>www.rgtr.ru</a:t>
            </a:r>
            <a:endParaRPr lang="ru-RU" sz="4000" dirty="0">
              <a:solidFill>
                <a:srgbClr val="112F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243282" y="3429000"/>
            <a:ext cx="4614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457596" y="4500570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214678" y="5500702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67971" y="1711325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7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7379" y="866586"/>
            <a:ext cx="8123405" cy="76221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710822" y="455084"/>
            <a:ext cx="1227237" cy="614995"/>
            <a:chOff x="4320" y="1152"/>
            <a:chExt cx="414" cy="402"/>
          </a:xfrm>
        </p:grpSpPr>
        <p:sp>
          <p:nvSpPr>
            <p:cNvPr id="6164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Rectangle 10"/>
          <p:cNvSpPr>
            <a:spLocks noChangeArrowheads="1"/>
          </p:cNvSpPr>
          <p:nvPr/>
        </p:nvSpPr>
        <p:spPr bwMode="gray">
          <a:xfrm>
            <a:off x="589379" y="517892"/>
            <a:ext cx="147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НАЦ ПАЛАТА </a:t>
            </a:r>
          </a:p>
          <a:p>
            <a:pPr algn="ctr"/>
            <a:r>
              <a:rPr lang="ru-RU" sz="1400" b="1" dirty="0" smtClean="0"/>
              <a:t>КАЗАХСТАНА</a:t>
            </a:r>
            <a:endParaRPr lang="en-US" sz="1400" b="1" dirty="0"/>
          </a:p>
        </p:txBody>
      </p:sp>
      <p:grpSp>
        <p:nvGrpSpPr>
          <p:cNvPr id="6151" name="Group 11"/>
          <p:cNvGrpSpPr>
            <a:grpSpLocks/>
          </p:cNvGrpSpPr>
          <p:nvPr/>
        </p:nvGrpSpPr>
        <p:grpSpPr bwMode="auto">
          <a:xfrm>
            <a:off x="3852155" y="350092"/>
            <a:ext cx="1182241" cy="621324"/>
            <a:chOff x="4320" y="1152"/>
            <a:chExt cx="414" cy="402"/>
          </a:xfrm>
        </p:grpSpPr>
        <p:sp>
          <p:nvSpPr>
            <p:cNvPr id="6162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E2F2A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Freeform 1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E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7025407" y="412526"/>
            <a:ext cx="1199722" cy="682893"/>
            <a:chOff x="4320" y="1152"/>
            <a:chExt cx="414" cy="402"/>
          </a:xfrm>
        </p:grpSpPr>
        <p:sp>
          <p:nvSpPr>
            <p:cNvPr id="6160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3CD877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C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Rectangle 17"/>
          <p:cNvSpPr>
            <a:spLocks noChangeArrowheads="1"/>
          </p:cNvSpPr>
          <p:nvPr/>
        </p:nvSpPr>
        <p:spPr bwMode="gray">
          <a:xfrm>
            <a:off x="3926768" y="517892"/>
            <a:ext cx="103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РСПП</a:t>
            </a:r>
            <a:endParaRPr lang="en-US" b="1" dirty="0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gray">
          <a:xfrm>
            <a:off x="7025407" y="602084"/>
            <a:ext cx="1247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БелАПП</a:t>
            </a:r>
            <a:endParaRPr lang="en-US" b="1" dirty="0"/>
          </a:p>
        </p:txBody>
      </p:sp>
      <p:sp>
        <p:nvSpPr>
          <p:cNvPr id="6155" name="Freeform 5"/>
          <p:cNvSpPr>
            <a:spLocks/>
          </p:cNvSpPr>
          <p:nvPr/>
        </p:nvSpPr>
        <p:spPr bwMode="gray">
          <a:xfrm>
            <a:off x="4297881" y="1628800"/>
            <a:ext cx="291998" cy="432048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6" name="AutoShape 2"/>
          <p:cNvSpPr>
            <a:spLocks noChangeArrowheads="1"/>
          </p:cNvSpPr>
          <p:nvPr/>
        </p:nvSpPr>
        <p:spPr bwMode="ltGray">
          <a:xfrm>
            <a:off x="589379" y="2144758"/>
            <a:ext cx="8001000" cy="136815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gray">
          <a:xfrm>
            <a:off x="1235290" y="999687"/>
            <a:ext cx="6187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b="1" dirty="0" smtClean="0"/>
              <a:t>СОГЛАШЕНИЕ О СОТРУДНИЧЕСТВЕ ПО ТЕХНИЧЕСКОМУ РЕГУЛИРОВАНИЮ (15 марта 2011 г.) </a:t>
            </a:r>
            <a:endParaRPr lang="en-US" sz="1300" b="1" dirty="0"/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gray">
          <a:xfrm>
            <a:off x="660816" y="2144758"/>
            <a:ext cx="7858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сотрудничестве между Евразийской экономической комиссией и Белорусско-Казахстанско-Российским Бизнес-диалогом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июня 2012 г.)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53200" y="3512908"/>
            <a:ext cx="273357" cy="852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3939006"/>
            <a:ext cx="1886883" cy="210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633279" y="3916540"/>
            <a:ext cx="1782321" cy="232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49336" y="4365103"/>
            <a:ext cx="8481085" cy="2304257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easc.org.by/images/f-RU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3" y="4960421"/>
            <a:ext cx="1391390" cy="8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4" y="3772397"/>
            <a:ext cx="878888" cy="5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48" y="4953589"/>
            <a:ext cx="1371000" cy="8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asc.org.by/images/f-KAZ.gi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6" y="4976094"/>
            <a:ext cx="136494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71" y="3772397"/>
            <a:ext cx="939986" cy="5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" y="4969521"/>
            <a:ext cx="1425194" cy="8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asc.org.by/images/f-BLR.gif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19" y="5017075"/>
            <a:ext cx="1336323" cy="7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93222" y="5877272"/>
            <a:ext cx="713190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ДЕЛОВОЙ СОВЕТ ЕАЭС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379" y="3773823"/>
            <a:ext cx="1562474" cy="519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0392" y="3772397"/>
            <a:ext cx="1584176" cy="520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Статья 27. Применение ссылок на национальные стандарты и информационно-технические справочники в нормативных правовых актах </a:t>
            </a:r>
            <a:endParaRPr lang="ru-RU" sz="3200" b="1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1. Нормативные правовые акты могут содержать ссылки на официально опубликованные национальные стандарты и информационно-технические справочники.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 fontScale="77500" lnSpcReduction="20000"/>
          </a:bodyPr>
          <a:lstStyle/>
          <a:p>
            <a:r>
              <a:rPr lang="ru-RU" sz="3600" b="1" dirty="0"/>
              <a:t>Статья 26. </a:t>
            </a:r>
            <a:r>
              <a:rPr lang="ru-RU" sz="3600" dirty="0"/>
              <a:t>Общие правила применения документов национальной системы стандартизации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3600" dirty="0"/>
              <a:t>Применение национального стандарта является </a:t>
            </a:r>
            <a:r>
              <a:rPr lang="ru-RU" sz="3600" b="1" u="sng" dirty="0"/>
              <a:t>обязательным</a:t>
            </a:r>
            <a:r>
              <a:rPr lang="ru-RU" sz="3600" b="1" dirty="0"/>
              <a:t> </a:t>
            </a:r>
            <a:r>
              <a:rPr lang="ru-RU" sz="3600" b="1" dirty="0" smtClean="0"/>
              <a:t> </a:t>
            </a:r>
            <a:r>
              <a:rPr lang="ru-RU" sz="3600" dirty="0" smtClean="0"/>
              <a:t>для </a:t>
            </a:r>
            <a:r>
              <a:rPr lang="ru-RU" sz="3600" dirty="0"/>
              <a:t>изготовителя и (или) исполнителя в случае публичного заявления о соответствии продукции национальному стандарту, в том числе в случае применения обозначения национального стандарта в маркировке, в эксплуатационной или иной документации, и (или) маркировки продукции знаком национальной системы стандартизации.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81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7675"/>
            <a:ext cx="8219256" cy="39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864096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ec9f11182faac2f7d536e2acabaaed5-110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4659"/>
            <a:ext cx="1624615" cy="115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7774" y="1452919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2008, 2015 - Конференции в США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Ежегодные семинары в России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Апрель 2016 г – семинар  в Москве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796" y="116632"/>
            <a:ext cx="8126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112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 санкции и ограничения Комитет РСПП продолжает международное сотрудничество </a:t>
            </a:r>
            <a:endParaRPr lang="ru-RU" sz="2800" dirty="0">
              <a:solidFill>
                <a:srgbClr val="112F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478" y="2610475"/>
            <a:ext cx="539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2013 г. -  Подписание соглашения с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Росстандартом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2014 г. – Конференция в Берлине, семинары по реализации соглашения в Брюсселе и Москве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2015 г. – Совместные семинары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Росстандарта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и                РСПП по реализации соглашения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6-tub-ru.yandex.net/i?id=2b880247d322693b86d2c2a8ac80d459-07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1" y="3978009"/>
            <a:ext cx="1202870" cy="120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4115" y="3985467"/>
            <a:ext cx="53651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Проект «Сближение систем технического регулирования России и ЕС»: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2016 г. – Ряд конференций и семинаров по стандартизации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18 – 20 февраля 2015 года в РСПП прошло пленарное заседание ТК 12 СЕН и заседание управляющего Комитета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ТК 67 ИСО </a:t>
            </a:r>
            <a:r>
              <a:rPr lang="ru-RU" sz="1600" b="1" dirty="0">
                <a:solidFill>
                  <a:srgbClr val="002060"/>
                </a:solidFill>
              </a:rPr>
              <a:t>«Материалы, оборудование и морские сооружения для нефтяной и газовой промышленности».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Z:\Общая папка\МЕРОПРИЯТИЯ\2014\Bautec 2014\Реклама\cenelec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" y="2786128"/>
            <a:ext cx="1292012" cy="643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7" y="5301208"/>
            <a:ext cx="1315866" cy="12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61304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</a:rPr>
              <a:t>Представители российской промышленности обсудили с Президентом ИСО </a:t>
            </a:r>
            <a:r>
              <a:rPr lang="ru-RU" dirty="0" smtClean="0">
                <a:latin typeface="Arial" pitchFamily="34" charset="0"/>
              </a:rPr>
              <a:t>    Др</a:t>
            </a:r>
            <a:r>
              <a:rPr lang="ru-RU" dirty="0">
                <a:latin typeface="Arial" pitchFamily="34" charset="0"/>
              </a:rPr>
              <a:t>. </a:t>
            </a:r>
            <a:r>
              <a:rPr lang="ru-RU" dirty="0" err="1">
                <a:latin typeface="Arial" pitchFamily="34" charset="0"/>
              </a:rPr>
              <a:t>Джаном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Сяоганом</a:t>
            </a:r>
            <a:r>
              <a:rPr lang="ru-RU" dirty="0">
                <a:latin typeface="Arial" pitchFamily="34" charset="0"/>
              </a:rPr>
              <a:t> и Президентом  МЭК Др. </a:t>
            </a:r>
            <a:r>
              <a:rPr lang="ru-RU" dirty="0" err="1">
                <a:latin typeface="Arial" pitchFamily="34" charset="0"/>
              </a:rPr>
              <a:t>Дзюнзи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Номурой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</a:rPr>
              <a:t>                            Вице-президентом </a:t>
            </a:r>
            <a:r>
              <a:rPr lang="en-US" dirty="0">
                <a:latin typeface="Arial" pitchFamily="34" charset="0"/>
              </a:rPr>
              <a:t>CEN/CENELEC</a:t>
            </a:r>
            <a:r>
              <a:rPr lang="ru-RU" dirty="0">
                <a:latin typeface="Arial" pitchFamily="34" charset="0"/>
              </a:rPr>
              <a:t> Др. Бернардом Тисом  вопросы участия российских специалистов в международной стандартизации.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64" y="4462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Форум «ИННОПРОМ 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2015»,  09.07.2015, г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. Екатеринбург.</a:t>
            </a:r>
          </a:p>
        </p:txBody>
      </p:sp>
      <p:pic>
        <p:nvPicPr>
          <p:cNvPr id="1026" name="Picture 2" descr="\\stor\ktr\Общая папка\МЕРОПРИЯТИЯ\Архив 2015\Иннопром, 8-11 июля\Фото РСПП для сайта\700\1 IMG_7163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0" y="517242"/>
            <a:ext cx="7638252" cy="50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8413" y="1889423"/>
            <a:ext cx="8001000" cy="67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</a:rPr>
              <a:t>Последняя информация об РГ ИСО</a:t>
            </a:r>
            <a:r>
              <a:rPr lang="en-US" dirty="0">
                <a:solidFill>
                  <a:prstClr val="black"/>
                </a:solidFill>
              </a:rPr>
              <a:t>/TMB –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Вызовы </a:t>
            </a:r>
            <a:r>
              <a:rPr lang="ru-RU" dirty="0">
                <a:solidFill>
                  <a:prstClr val="black"/>
                </a:solidFill>
              </a:rPr>
              <a:t>для нефтегазового </a:t>
            </a:r>
            <a:r>
              <a:rPr lang="ru-RU" dirty="0" smtClean="0">
                <a:solidFill>
                  <a:prstClr val="black"/>
                </a:solidFill>
              </a:rPr>
              <a:t>сектора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5899" y="896526"/>
            <a:ext cx="71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12FAF"/>
                </a:solidFill>
              </a:rPr>
              <a:t>РЕШЕНИЕ СПЕЦИАЛЬНОЙ РАБОЧЕЙ ГРУППЫ </a:t>
            </a:r>
            <a:r>
              <a:rPr lang="en-US" b="1" dirty="0" smtClean="0">
                <a:solidFill>
                  <a:srgbClr val="112FAF"/>
                </a:solidFill>
              </a:rPr>
              <a:t>ISO/TMB </a:t>
            </a:r>
            <a:endParaRPr lang="ru-RU" b="1" dirty="0" smtClean="0">
              <a:solidFill>
                <a:srgbClr val="112FAF"/>
              </a:solidFill>
            </a:endParaRPr>
          </a:p>
          <a:p>
            <a:pPr algn="ctr"/>
            <a:r>
              <a:rPr lang="ru-RU" b="1" dirty="0" smtClean="0">
                <a:solidFill>
                  <a:srgbClr val="112FAF"/>
                </a:solidFill>
              </a:rPr>
              <a:t>ПО СИТУАЦИИ В ОБЛАСТИ СТАНДАРТИЗАЦИИ В НГС </a:t>
            </a:r>
            <a:endParaRPr lang="ru-RU" b="1" dirty="0">
              <a:solidFill>
                <a:srgbClr val="112F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12FAF"/>
                </a:solidFill>
              </a:rPr>
              <a:t>15.09.2015 </a:t>
            </a:r>
            <a:r>
              <a:rPr lang="ru-RU" sz="2000" b="1" dirty="0" smtClean="0">
                <a:solidFill>
                  <a:srgbClr val="112FAF"/>
                </a:solidFill>
              </a:rPr>
              <a:t>вопрос введения санкций обсуждался на заседании </a:t>
            </a:r>
            <a:r>
              <a:rPr lang="en-US" sz="2000" b="1" dirty="0" smtClean="0">
                <a:solidFill>
                  <a:srgbClr val="112FAF"/>
                </a:solidFill>
              </a:rPr>
              <a:t>ISO/TMB </a:t>
            </a:r>
            <a:r>
              <a:rPr lang="ru-RU" sz="2000" b="1" dirty="0" smtClean="0">
                <a:solidFill>
                  <a:srgbClr val="112FAF"/>
                </a:solidFill>
              </a:rPr>
              <a:t>(Совета по техническому управлению ИСО)</a:t>
            </a:r>
            <a:endParaRPr lang="ru-RU" sz="2000" b="1" dirty="0">
              <a:solidFill>
                <a:srgbClr val="112FA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80816" y="2564905"/>
            <a:ext cx="7659019" cy="388843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РГ была создана в феврале 2015 г.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Было проведено 5 встреч.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Обсуждались комплексные вопросы и сложности, с которыми столкнулся ТК 67 ИСО.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Сложности означают, что любые предлагаемые отклонения от процедур ИСО должны быть согласованы с РГ</a:t>
            </a:r>
            <a:r>
              <a:rPr lang="en-US" sz="1700" dirty="0" smtClean="0">
                <a:solidFill>
                  <a:schemeClr val="tx1"/>
                </a:solidFill>
              </a:rPr>
              <a:t> TMB / TMB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Сейчас обсуждается ряд возможностей для решения поднятых вопросов.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Текущая ситуация</a:t>
            </a:r>
            <a:r>
              <a:rPr lang="en-US" sz="1700" dirty="0" smtClean="0">
                <a:solidFill>
                  <a:schemeClr val="tx1"/>
                </a:solidFill>
              </a:rPr>
              <a:t>: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Действующие процедуры ИСО должны соблюдаться до заключения соглашения </a:t>
            </a:r>
            <a:r>
              <a:rPr lang="en-US" sz="1700" dirty="0" smtClean="0">
                <a:solidFill>
                  <a:schemeClr val="tx1"/>
                </a:solidFill>
              </a:rPr>
              <a:t>TMB</a:t>
            </a:r>
            <a:r>
              <a:rPr lang="ru-RU" sz="1700" dirty="0" smtClean="0">
                <a:solidFill>
                  <a:schemeClr val="tx1"/>
                </a:solidFill>
              </a:rPr>
              <a:t> по политике разработки любых новых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стандартов. 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</a:rPr>
              <a:t>Рабочие группы ИСО не могут исключить эксперта (</a:t>
            </a:r>
            <a:r>
              <a:rPr lang="ru-RU" sz="1700" dirty="0" err="1" smtClean="0">
                <a:solidFill>
                  <a:schemeClr val="tx1"/>
                </a:solidFill>
              </a:rPr>
              <a:t>ов</a:t>
            </a:r>
            <a:r>
              <a:rPr lang="ru-RU" sz="1700" dirty="0" smtClean="0">
                <a:solidFill>
                  <a:schemeClr val="tx1"/>
                </a:solidFill>
              </a:rPr>
              <a:t>) из отдельных стран, имеющих статус Р-члена в техническом комитете, который (</a:t>
            </a:r>
            <a:r>
              <a:rPr lang="ru-RU" sz="1700" dirty="0" err="1" smtClean="0">
                <a:solidFill>
                  <a:schemeClr val="tx1"/>
                </a:solidFill>
              </a:rPr>
              <a:t>ые</a:t>
            </a:r>
            <a:r>
              <a:rPr lang="ru-RU" sz="1700" dirty="0" smtClean="0">
                <a:solidFill>
                  <a:schemeClr val="tx1"/>
                </a:solidFill>
              </a:rPr>
              <a:t>) желает (ют) внести вклад в деятельность рабочих групп ИСО.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3" y="1698548"/>
            <a:ext cx="266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667705"/>
            <a:ext cx="8478149" cy="4929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499206" y="1542857"/>
            <a:ext cx="1446487" cy="576063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1415</Words>
  <Application>Microsoft Office PowerPoint</Application>
  <PresentationFormat>Экран (4:3)</PresentationFormat>
  <Paragraphs>257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</vt:lpstr>
      <vt:lpstr> 2004 -  КОМИТЕТУ РСПП 12 ЛЕТ  - 2016  УЧАСТИЕ ПРЕДПРИНИМАТЕЛЬСКОГО СООБЩЕСТВА В СОЗДАНИИ СИСТЕМЫ ТЕХНИЧЕСКОГО РЕГУЛИРОВАНИЯ ЕАЭС</vt:lpstr>
      <vt:lpstr>РАБОТА КОМИТЕТА РСПП ПО ТЕХНИЧЕСКОМУ РЕГУЛИРОВАНИЮ, СТАНДАРТИЗАЦИИ И ОЦЕНКЕ СООТВЕТСТВИЯ</vt:lpstr>
      <vt:lpstr>Презентация PowerPoint</vt:lpstr>
      <vt:lpstr> 162-ФЗ «О стандартизации в РФ» </vt:lpstr>
      <vt:lpstr> 162-ФЗ «О стандартизации в РФ» </vt:lpstr>
      <vt:lpstr> 162-ФЗ «О стандартизации в РФ» </vt:lpstr>
      <vt:lpstr>Презентация PowerPoint</vt:lpstr>
      <vt:lpstr>Презентация PowerPoint</vt:lpstr>
      <vt:lpstr>Презентация PowerPoint</vt:lpstr>
      <vt:lpstr> Единый реестр органов по сертификации и испытательных лабораторий (центров) ЕАЭС по состоянию на 08.09.2015 Зарегистрировано в сфере железнодорожного транспорта:</vt:lpstr>
      <vt:lpstr>Презентация PowerPoint</vt:lpstr>
      <vt:lpstr>Презентация PowerPoint</vt:lpstr>
      <vt:lpstr>Стандартизация – обоюдоострое оружие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17 марта 2015 года подписан Меморандум о сотрудничестве между ЕЭК, Роспотребнадзором и РСПП по подготовке кадров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Анастасия Андр. Шашечкина</cp:lastModifiedBy>
  <cp:revision>167</cp:revision>
  <dcterms:created xsi:type="dcterms:W3CDTF">2014-05-23T08:41:31Z</dcterms:created>
  <dcterms:modified xsi:type="dcterms:W3CDTF">2016-03-17T10:51:57Z</dcterms:modified>
</cp:coreProperties>
</file>